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79" r:id="rId3"/>
    <p:sldId id="266" r:id="rId4"/>
    <p:sldId id="268" r:id="rId5"/>
    <p:sldId id="280" r:id="rId6"/>
    <p:sldId id="282" r:id="rId7"/>
    <p:sldId id="270" r:id="rId8"/>
    <p:sldId id="271" r:id="rId9"/>
    <p:sldId id="269" r:id="rId10"/>
    <p:sldId id="272" r:id="rId11"/>
    <p:sldId id="283" r:id="rId12"/>
    <p:sldId id="273" r:id="rId13"/>
    <p:sldId id="284" r:id="rId14"/>
    <p:sldId id="274" r:id="rId15"/>
    <p:sldId id="275" r:id="rId16"/>
    <p:sldId id="281" r:id="rId17"/>
    <p:sldId id="276" r:id="rId18"/>
    <p:sldId id="277" r:id="rId19"/>
    <p:sldId id="278" r:id="rId20"/>
  </p:sldIdLst>
  <p:sldSz cx="9144000" cy="6858000" type="screen4x3"/>
  <p:notesSz cx="6858000" cy="9144000"/>
  <p:embeddedFontLst>
    <p:embeddedFont>
      <p:font typeface="Comic Sans MS" pitchFamily="66" charset="0"/>
      <p:regular r:id="rId21"/>
      <p:bold r:id="rId22"/>
    </p:embeddedFont>
    <p:embeddedFont>
      <p:font typeface="Matilda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1E219A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10.03.2020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10.03.2020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10.03.2020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10.03.2020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2583" y="404664"/>
            <a:ext cx="541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1E219A"/>
                </a:solidFill>
                <a:latin typeface="Times New Roman" pitchFamily="18" charset="0"/>
                <a:cs typeface="Times New Roman" pitchFamily="18" charset="0"/>
              </a:rPr>
              <a:t>МБ ОУ </a:t>
            </a:r>
            <a:r>
              <a:rPr lang="ru-RU" sz="3600" dirty="0" err="1" smtClean="0">
                <a:solidFill>
                  <a:srgbClr val="1E219A"/>
                </a:solidFill>
                <a:latin typeface="Times New Roman" pitchFamily="18" charset="0"/>
                <a:cs typeface="Times New Roman" pitchFamily="18" charset="0"/>
              </a:rPr>
              <a:t>Ризоватовская</a:t>
            </a:r>
            <a:r>
              <a:rPr lang="ru-RU" sz="3600" dirty="0" smtClean="0">
                <a:solidFill>
                  <a:srgbClr val="1E219A"/>
                </a:solidFill>
                <a:latin typeface="Times New Roman" pitchFamily="18" charset="0"/>
                <a:cs typeface="Times New Roman" pitchFamily="18" charset="0"/>
              </a:rPr>
              <a:t> СШ</a:t>
            </a:r>
            <a:endParaRPr lang="ru-RU" sz="3600" dirty="0">
              <a:solidFill>
                <a:srgbClr val="1E21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875" y="1412776"/>
            <a:ext cx="7272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«Профилактика здорового образа </a:t>
            </a:r>
          </a:p>
          <a:p>
            <a:pPr algn="ctr"/>
            <a:r>
              <a:rPr lang="ru-RU" sz="2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жизни современной молодежи»</a:t>
            </a:r>
            <a:endParaRPr lang="ru-RU" sz="2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3105" y="4179096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ученица 9 класса</a:t>
            </a:r>
          </a:p>
          <a:p>
            <a:r>
              <a:rPr lang="ru-RU" dirty="0" smtClean="0"/>
              <a:t>Артамонова </a:t>
            </a:r>
            <a:r>
              <a:rPr lang="ru-RU" dirty="0"/>
              <a:t>М</a:t>
            </a:r>
            <a:r>
              <a:rPr lang="ru-RU" dirty="0" smtClean="0"/>
              <a:t>ария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92734" y="4887316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учитель</a:t>
            </a:r>
          </a:p>
          <a:p>
            <a:r>
              <a:rPr lang="ru-RU" dirty="0" smtClean="0"/>
              <a:t>Козлова Елена Олеговна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600086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Ризоватово</a:t>
            </a:r>
            <a:r>
              <a:rPr lang="ru-RU" dirty="0" smtClean="0"/>
              <a:t>, 2020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32603" y="2820980"/>
            <a:ext cx="6957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Тип: </a:t>
            </a:r>
            <a:r>
              <a:rPr lang="ru-RU" dirty="0" err="1" smtClean="0">
                <a:solidFill>
                  <a:srgbClr val="0070C0"/>
                </a:solidFill>
              </a:rPr>
              <a:t>монопроект</a:t>
            </a:r>
            <a:r>
              <a:rPr lang="ru-RU" dirty="0" smtClean="0">
                <a:solidFill>
                  <a:srgbClr val="0070C0"/>
                </a:solidFill>
              </a:rPr>
              <a:t> (в рамках одного учебного предмета ОБЖ)</a:t>
            </a: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индивидуальный, </a:t>
            </a: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</a:t>
            </a:r>
            <a:r>
              <a:rPr lang="ru-RU" dirty="0" err="1" smtClean="0">
                <a:solidFill>
                  <a:srgbClr val="0070C0"/>
                </a:solidFill>
              </a:rPr>
              <a:t>исследовательско</a:t>
            </a:r>
            <a:r>
              <a:rPr lang="ru-RU" dirty="0" smtClean="0">
                <a:solidFill>
                  <a:srgbClr val="0070C0"/>
                </a:solidFill>
              </a:rPr>
              <a:t>-творческий,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        краткосрочный (с января 2020 г по апрель 2020 г)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2294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Акция </a:t>
            </a:r>
            <a:r>
              <a:rPr lang="ru-RU" sz="1600" b="1" dirty="0">
                <a:solidFill>
                  <a:srgbClr val="660066"/>
                </a:solidFill>
              </a:rPr>
              <a:t>для 1-4 классов «Здоровый образ жизни – путь к успеху</a:t>
            </a:r>
            <a:r>
              <a:rPr lang="ru-RU" sz="1600" b="1" dirty="0" smtClean="0">
                <a:solidFill>
                  <a:srgbClr val="660066"/>
                </a:solidFill>
              </a:rPr>
              <a:t>»</a:t>
            </a:r>
          </a:p>
          <a:p>
            <a:r>
              <a:rPr lang="ru-RU" sz="1600" b="1" dirty="0" smtClean="0">
                <a:solidFill>
                  <a:srgbClr val="660066"/>
                </a:solidFill>
              </a:rPr>
              <a:t>                         Классный час «Режим дня»</a:t>
            </a:r>
            <a:endParaRPr lang="ru-RU" sz="1600" b="1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96" y="3706984"/>
            <a:ext cx="3205014" cy="2403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42" y="1030700"/>
            <a:ext cx="3312368" cy="2484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10" y="4437111"/>
            <a:ext cx="3275856" cy="17046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1196752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Нижегородская </a:t>
            </a:r>
            <a:r>
              <a:rPr lang="ru-RU" sz="1600" dirty="0"/>
              <a:t>область является пилотной площадкой программы «Здоровый образ жизни - путь к успеху</a:t>
            </a:r>
            <a:r>
              <a:rPr lang="ru-RU" sz="1600" dirty="0" smtClean="0"/>
              <a:t>». В программу входят проведение тематический классных часов, уроков, бесед. В рамках программы мы регистрировались на портале «Сделаем вместе» и проводили тематические занятия.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3240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76672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/>
              <a:t>Задачи:</a:t>
            </a:r>
          </a:p>
          <a:p>
            <a:pPr indent="457200"/>
            <a:r>
              <a:rPr lang="ru-RU" b="1" dirty="0"/>
              <a:t>1. </a:t>
            </a:r>
            <a:r>
              <a:rPr lang="ru-RU" dirty="0"/>
              <a:t>Дать ученикам первоначальные </a:t>
            </a:r>
            <a:r>
              <a:rPr lang="ru-RU" dirty="0" smtClean="0"/>
              <a:t>представления </a:t>
            </a:r>
            <a:r>
              <a:rPr lang="ru-RU" dirty="0"/>
              <a:t>о здоровом образе жизни.</a:t>
            </a:r>
          </a:p>
          <a:p>
            <a:pPr indent="457200"/>
            <a:r>
              <a:rPr lang="ru-RU" b="1" dirty="0"/>
              <a:t>2. </a:t>
            </a:r>
            <a:r>
              <a:rPr lang="ru-RU" dirty="0"/>
              <a:t>Объяснить понятия: «физическая </a:t>
            </a:r>
            <a:r>
              <a:rPr lang="ru-RU" dirty="0" smtClean="0"/>
              <a:t>активность</a:t>
            </a:r>
            <a:r>
              <a:rPr lang="ru-RU" dirty="0"/>
              <a:t>», «личная гигиена», «закаливание»,</a:t>
            </a:r>
          </a:p>
          <a:p>
            <a:pPr indent="457200"/>
            <a:r>
              <a:rPr lang="ru-RU" dirty="0"/>
              <a:t>«правильное питание», «режим дня».</a:t>
            </a:r>
          </a:p>
          <a:p>
            <a:pPr indent="457200"/>
            <a:r>
              <a:rPr lang="ru-RU" b="1" dirty="0"/>
              <a:t>3. </a:t>
            </a:r>
            <a:r>
              <a:rPr lang="ru-RU" dirty="0"/>
              <a:t>Подвести детей к выводу: режим дня </a:t>
            </a:r>
            <a:r>
              <a:rPr lang="ru-RU" dirty="0" smtClean="0"/>
              <a:t>полезен </a:t>
            </a:r>
            <a:r>
              <a:rPr lang="ru-RU" dirty="0"/>
              <a:t>и необходим.</a:t>
            </a:r>
          </a:p>
          <a:p>
            <a:pPr indent="457200"/>
            <a:r>
              <a:rPr lang="ru-RU" b="1" dirty="0"/>
              <a:t>4. </a:t>
            </a:r>
            <a:r>
              <a:rPr lang="ru-RU" dirty="0"/>
              <a:t>Учить детей работать с </a:t>
            </a:r>
            <a:r>
              <a:rPr lang="ru-RU" dirty="0" smtClean="0"/>
              <a:t>информацией, анализировать </a:t>
            </a:r>
            <a:r>
              <a:rPr lang="ru-RU" dirty="0"/>
              <a:t>материал, планировать </a:t>
            </a:r>
            <a:r>
              <a:rPr lang="ru-RU" dirty="0" smtClean="0"/>
              <a:t>и оценивать </a:t>
            </a:r>
            <a:r>
              <a:rPr lang="ru-RU" dirty="0"/>
              <a:t>свою работу, работать в </a:t>
            </a:r>
            <a:r>
              <a:rPr lang="ru-RU" dirty="0" smtClean="0"/>
              <a:t>группе, формулировать </a:t>
            </a:r>
            <a:r>
              <a:rPr lang="ru-RU" dirty="0"/>
              <a:t>своё мнение.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92992"/>
            <a:ext cx="3347864" cy="2510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92992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260648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</a:rPr>
              <a:t>Интерактивный </a:t>
            </a:r>
            <a:r>
              <a:rPr lang="ru-RU" sz="1600" b="1" dirty="0">
                <a:solidFill>
                  <a:srgbClr val="660066"/>
                </a:solidFill>
              </a:rPr>
              <a:t>урок в 5-6 классах «</a:t>
            </a:r>
            <a:r>
              <a:rPr lang="ru-RU" sz="1600" b="1" dirty="0" smtClean="0">
                <a:solidFill>
                  <a:srgbClr val="660066"/>
                </a:solidFill>
              </a:rPr>
              <a:t>Здорово </a:t>
            </a:r>
            <a:r>
              <a:rPr lang="ru-RU" sz="1600" b="1" dirty="0">
                <a:solidFill>
                  <a:srgbClr val="660066"/>
                </a:solidFill>
              </a:rPr>
              <a:t>быть здоровым</a:t>
            </a:r>
            <a:r>
              <a:rPr lang="ru-RU" sz="1600" b="1" dirty="0" smtClean="0">
                <a:solidFill>
                  <a:srgbClr val="660066"/>
                </a:solidFill>
              </a:rPr>
              <a:t>»</a:t>
            </a:r>
            <a:endParaRPr lang="ru-RU" sz="1600" b="1" dirty="0">
              <a:solidFill>
                <a:srgbClr val="66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81059"/>
            <a:ext cx="6750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Здоровье</a:t>
            </a:r>
            <a:r>
              <a:rPr lang="ru-RU" sz="1400" dirty="0"/>
              <a:t> </a:t>
            </a:r>
            <a:r>
              <a:rPr lang="ru-RU" sz="1400" dirty="0" smtClean="0"/>
              <a:t>— </a:t>
            </a:r>
            <a:r>
              <a:rPr lang="ru-RU" sz="1400" dirty="0"/>
              <a:t>это состояние полного физического, душевного и </a:t>
            </a:r>
            <a:r>
              <a:rPr lang="ru-RU" sz="1400" dirty="0" smtClean="0"/>
              <a:t>социального </a:t>
            </a:r>
            <a:r>
              <a:rPr lang="ru-RU" sz="1400" dirty="0"/>
              <a:t>благополучия, а не только отсутствие болезней.</a:t>
            </a:r>
          </a:p>
          <a:p>
            <a:pPr algn="just"/>
            <a:r>
              <a:rPr lang="ru-RU" sz="1400" dirty="0"/>
              <a:t>Именно такое определение здоровью даёт Всемирная </a:t>
            </a:r>
            <a:r>
              <a:rPr lang="ru-RU" sz="1400" dirty="0" smtClean="0"/>
              <a:t>организация здравоохранения. Всемирная </a:t>
            </a:r>
            <a:r>
              <a:rPr lang="ru-RU" sz="1400" dirty="0"/>
              <a:t>организация здравоохранения (ВОЗ) — </a:t>
            </a:r>
            <a:r>
              <a:rPr lang="ru-RU" sz="1400" dirty="0" smtClean="0"/>
              <a:t>международное </a:t>
            </a:r>
            <a:r>
              <a:rPr lang="ru-RU" sz="1400" dirty="0"/>
              <a:t>специализированное учреждение системы </a:t>
            </a:r>
            <a:r>
              <a:rPr lang="ru-RU" sz="1400" dirty="0" smtClean="0"/>
              <a:t>Организации </a:t>
            </a:r>
            <a:r>
              <a:rPr lang="ru-RU" sz="1400" dirty="0"/>
              <a:t>Объединенных Наций в области </a:t>
            </a:r>
            <a:r>
              <a:rPr lang="ru-RU" sz="1400" dirty="0" smtClean="0"/>
              <a:t>здравоохранения. Эксперты </a:t>
            </a:r>
            <a:r>
              <a:rPr lang="ru-RU" sz="1400" dirty="0"/>
              <a:t>ВОЗ разрабатывают рекомендации и </a:t>
            </a:r>
            <a:r>
              <a:rPr lang="ru-RU" sz="1400" dirty="0" smtClean="0"/>
              <a:t>стандарты в </a:t>
            </a:r>
            <a:r>
              <a:rPr lang="ru-RU" sz="1400" dirty="0"/>
              <a:t>области охраны здоровья и оказывают помощь </a:t>
            </a:r>
            <a:r>
              <a:rPr lang="ru-RU" sz="1400" dirty="0" smtClean="0"/>
              <a:t>странам в </a:t>
            </a:r>
            <a:r>
              <a:rPr lang="ru-RU" sz="1400" dirty="0"/>
              <a:t>разрешении проблем общественного </a:t>
            </a:r>
            <a:r>
              <a:rPr lang="ru-RU" sz="1400" dirty="0" smtClean="0"/>
              <a:t>здравоохранения. ВОЗ </a:t>
            </a:r>
            <a:r>
              <a:rPr lang="ru-RU" sz="1400" dirty="0"/>
              <a:t>также оказывает поддержку и способствует </a:t>
            </a:r>
            <a:r>
              <a:rPr lang="ru-RU" sz="1400" dirty="0" smtClean="0"/>
              <a:t>проведению </a:t>
            </a:r>
            <a:r>
              <a:rPr lang="ru-RU" sz="1400" dirty="0"/>
              <a:t>научных исследований в области </a:t>
            </a:r>
            <a:r>
              <a:rPr lang="ru-RU" sz="1400" dirty="0" smtClean="0"/>
              <a:t>здравоохранения. С </a:t>
            </a:r>
            <a:r>
              <a:rPr lang="ru-RU" sz="1400" dirty="0"/>
              <a:t>помощью ВОЗ национальные правительства могут </a:t>
            </a:r>
            <a:r>
              <a:rPr lang="ru-RU" sz="1400" dirty="0" smtClean="0"/>
              <a:t>совместно </a:t>
            </a:r>
            <a:r>
              <a:rPr lang="ru-RU" sz="1400" dirty="0"/>
              <a:t>искать решения глобальных проблем </a:t>
            </a:r>
            <a:r>
              <a:rPr lang="ru-RU" sz="1400" dirty="0" smtClean="0"/>
              <a:t>здравоохранения </a:t>
            </a:r>
            <a:r>
              <a:rPr lang="ru-RU" sz="1400" dirty="0"/>
              <a:t>и добиваться улучшения благополучия своих </a:t>
            </a:r>
            <a:r>
              <a:rPr lang="ru-RU" sz="1400" dirty="0" smtClean="0"/>
              <a:t>граждан. Таким </a:t>
            </a:r>
            <a:r>
              <a:rPr lang="ru-RU" sz="1400" dirty="0"/>
              <a:t>образом, мы понимаем, что вопросы </a:t>
            </a:r>
            <a:r>
              <a:rPr lang="ru-RU" sz="1400" dirty="0" err="1" smtClean="0"/>
              <a:t>здоровьесбережения</a:t>
            </a:r>
            <a:r>
              <a:rPr lang="ru-RU" sz="1400" dirty="0" smtClean="0"/>
              <a:t> </a:t>
            </a:r>
            <a:r>
              <a:rPr lang="ru-RU" sz="1400" dirty="0"/>
              <a:t>очень важны.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9841" y="4007446"/>
            <a:ext cx="2232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Работу по данному обсуждению мы построим следующим</a:t>
            </a:r>
          </a:p>
          <a:p>
            <a:r>
              <a:rPr lang="ru-RU" sz="1200" dirty="0"/>
              <a:t>образом: используем приём </a:t>
            </a:r>
            <a:r>
              <a:rPr lang="ru-RU" sz="1200" i="1" dirty="0" err="1"/>
              <a:t>timed</a:t>
            </a:r>
            <a:r>
              <a:rPr lang="ru-RU" sz="1200" i="1" dirty="0"/>
              <a:t> </a:t>
            </a:r>
            <a:r>
              <a:rPr lang="ru-RU" sz="1200" i="1" dirty="0" err="1"/>
              <a:t>round</a:t>
            </a:r>
            <a:r>
              <a:rPr lang="ru-RU" sz="1200" i="1" dirty="0"/>
              <a:t> </a:t>
            </a:r>
            <a:r>
              <a:rPr lang="ru-RU" sz="1200" i="1" dirty="0" err="1"/>
              <a:t>robin</a:t>
            </a:r>
            <a:r>
              <a:rPr lang="ru-RU" sz="1200" i="1" dirty="0"/>
              <a:t> (</a:t>
            </a:r>
            <a:r>
              <a:rPr lang="ru-RU" sz="1200" i="1" dirty="0" err="1"/>
              <a:t>таймд</a:t>
            </a:r>
            <a:r>
              <a:rPr lang="ru-RU" sz="1200" i="1" dirty="0"/>
              <a:t> </a:t>
            </a:r>
            <a:r>
              <a:rPr lang="ru-RU" sz="1200" i="1" dirty="0" err="1" smtClean="0"/>
              <a:t>роунд</a:t>
            </a:r>
            <a:r>
              <a:rPr lang="ru-RU" sz="1200" i="1" dirty="0" smtClean="0"/>
              <a:t> </a:t>
            </a:r>
            <a:r>
              <a:rPr lang="ru-RU" sz="1200" i="1" dirty="0" err="1"/>
              <a:t>робин</a:t>
            </a:r>
            <a:r>
              <a:rPr lang="ru-RU" sz="1200" i="1" dirty="0"/>
              <a:t>) — </a:t>
            </a:r>
            <a:r>
              <a:rPr lang="ru-RU" sz="1200" dirty="0"/>
              <a:t>каждый высказывается на заданную ему тему</a:t>
            </a:r>
          </a:p>
          <a:p>
            <a:r>
              <a:rPr lang="ru-RU" sz="1200" dirty="0"/>
              <a:t>за определённое время — 30 секунд.</a:t>
            </a:r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96310"/>
            <a:ext cx="3779912" cy="25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634991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Кейс (от англ. </a:t>
            </a:r>
            <a:r>
              <a:rPr lang="ru-RU" sz="1600" i="1" dirty="0" err="1"/>
              <a:t>сase</a:t>
            </a:r>
            <a:r>
              <a:rPr lang="ru-RU" sz="1600" dirty="0"/>
              <a:t>) — это </a:t>
            </a:r>
            <a:r>
              <a:rPr lang="ru-RU" sz="1600" dirty="0" smtClean="0"/>
              <a:t>описание конкретной </a:t>
            </a:r>
            <a:r>
              <a:rPr lang="ru-RU" sz="1600" dirty="0"/>
              <a:t>ситуации или случая. Как правило, кейс </a:t>
            </a:r>
            <a:r>
              <a:rPr lang="ru-RU" sz="1600" dirty="0" smtClean="0"/>
              <a:t>содержит проблему </a:t>
            </a:r>
            <a:r>
              <a:rPr lang="ru-RU" sz="1600" dirty="0"/>
              <a:t>и строится на реальных фактах. Соответственно</a:t>
            </a:r>
          </a:p>
          <a:p>
            <a:r>
              <a:rPr lang="ru-RU" sz="1600" dirty="0"/>
              <a:t>решить кейс — это значит проанализировать предложенную</a:t>
            </a:r>
          </a:p>
          <a:p>
            <a:r>
              <a:rPr lang="ru-RU" sz="1600" dirty="0"/>
              <a:t>ситуацию и найти оптимальное решение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2856334" cy="1949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3740543" cy="2645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82801"/>
            <a:ext cx="2687959" cy="20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7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Внеклассное </a:t>
            </a:r>
            <a:r>
              <a:rPr lang="ru-RU" b="1" dirty="0">
                <a:solidFill>
                  <a:srgbClr val="660066"/>
                </a:solidFill>
              </a:rPr>
              <a:t>мероприятие «Время быть здоровым»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3456384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24" y="3857086"/>
            <a:ext cx="3570340" cy="23802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81006" y="1195756"/>
            <a:ext cx="38701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Цель данного мероприятия: </a:t>
            </a:r>
            <a:r>
              <a:rPr lang="ru-RU" sz="1200" dirty="0"/>
              <a:t>актуализировать тему здоровья, здорового образа жизни; дополнить представления учащихся о вредных привычках; способствовать воспитанию отрицательного отношения к </a:t>
            </a:r>
            <a:r>
              <a:rPr lang="ru-RU" sz="1200" dirty="0" err="1"/>
              <a:t>табакокурению</a:t>
            </a:r>
            <a:r>
              <a:rPr lang="ru-RU" sz="1200" dirty="0"/>
              <a:t>, алкоголю, наркомании; побуждать подростков к сопротивлению вредным привычкам, учить противостоять давлению сверстников; воспитывать активную жизненную позицию в положительном отношении к здоровью как величайшей ценности.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005064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рамках мероприятия были использованы следующие упражнения: «</a:t>
            </a:r>
            <a:r>
              <a:rPr lang="ru-RU" sz="1400" dirty="0"/>
              <a:t>С</a:t>
            </a:r>
            <a:r>
              <a:rPr lang="ru-RU" sz="1400" dirty="0" smtClean="0"/>
              <a:t>частливая жизнь», «Солнышко здоровья», «Стена вредных привычек», «Самомассаж», «</a:t>
            </a:r>
            <a:r>
              <a:rPr lang="ru-RU" sz="1400" dirty="0" err="1" smtClean="0"/>
              <a:t>Цветотерапия</a:t>
            </a:r>
            <a:r>
              <a:rPr lang="ru-RU" sz="1400" dirty="0" smtClean="0"/>
              <a:t>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285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4854" y="332656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Этапы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794321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A0000"/>
                </a:solidFill>
              </a:rPr>
              <a:t>3</a:t>
            </a:r>
            <a:r>
              <a:rPr lang="ru-RU" b="1" dirty="0" smtClean="0">
                <a:solidFill>
                  <a:srgbClr val="8A0000"/>
                </a:solidFill>
              </a:rPr>
              <a:t>. Этап «Заключительный»</a:t>
            </a:r>
            <a:endParaRPr lang="ru-RU" b="1" dirty="0">
              <a:solidFill>
                <a:srgbClr val="8A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анализ проведенных мероприятий;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одведение итогов проекта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819700"/>
            <a:ext cx="5336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/>
              <a:t>В своей работе мы постарались раскрыть понятие здоровья и значения здорового образа жизни для человека. В ходе работы над проектом, изучая дополнительную литературу и </a:t>
            </a:r>
            <a:r>
              <a:rPr lang="en-US" sz="1400" dirty="0"/>
              <a:t>Internet</a:t>
            </a:r>
            <a:r>
              <a:rPr lang="ru-RU" sz="1400" dirty="0"/>
              <a:t> – ресурсы выявили, что здоровый образ жизни помогает нам выполнять наши цели и задачи, успешно реализовывать свои планы, справляться с трудностями, а если придется, то и с колоссальными перегрузками. Крепкое здоровье, поддерживаемое и укрепляемое самим человеком, позволит ему прожить долгую и полную радостей жизнь.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17165"/>
            <a:ext cx="3383868" cy="225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91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10" y="3717032"/>
            <a:ext cx="3711127" cy="24740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404664"/>
            <a:ext cx="59766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/>
              <a:t>В своей экспериментальной части проекта я провела анкетирование одноклассников, провела ряд профилактических  мероприятий</a:t>
            </a:r>
          </a:p>
          <a:p>
            <a:pPr indent="457200" algn="just"/>
            <a:r>
              <a:rPr lang="ru-RU" sz="1200" dirty="0"/>
              <a:t>Хотелось бы отметить, что все поставленные цели и задачи данного проекта выполнены и раскрыты в полном объеме.</a:t>
            </a:r>
          </a:p>
          <a:p>
            <a:pPr indent="457200" algn="just"/>
            <a:r>
              <a:rPr lang="ru-RU" sz="1200" dirty="0"/>
              <a:t>Это доказывают показатели нашей школы. Все учащиеся знают определение здорового образа жизни, понимают его ценность, учащиеся участвуют в проектах, побеждают в районных и всероссийских конкурсах,  показывают неплохие результаты при сдаче норм ГТО. </a:t>
            </a:r>
            <a:endParaRPr lang="ru-RU" sz="1200" dirty="0" smtClean="0"/>
          </a:p>
          <a:p>
            <a:pPr indent="457200" algn="just"/>
            <a:r>
              <a:rPr lang="ru-RU" sz="1200" dirty="0" smtClean="0"/>
              <a:t>Многие выпускники нашей школы продолжают заниматься спортом, вести здоровый и активный образ жизни, как этому учила их родная школа. </a:t>
            </a:r>
          </a:p>
          <a:p>
            <a:pPr indent="457200" algn="just"/>
            <a:r>
              <a:rPr lang="ru-RU" sz="1200" dirty="0" smtClean="0"/>
              <a:t>Да, пусть (из исследований школьной документации) большинство ребят имеют вторую подготовительную группу здоровья, все же мы будем стараться сберечь и укрепить свое здоровье. 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2987824" cy="19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1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02" y="764704"/>
            <a:ext cx="3408379" cy="5112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82" y="260648"/>
            <a:ext cx="2726261" cy="3635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05064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0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76672"/>
            <a:ext cx="5376597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04764"/>
            <a:ext cx="2707101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7032"/>
            <a:ext cx="4686265" cy="26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093" y="764704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Закончить свое выступление я хотела бы высказыванием французского писателя и философа Мишеля Монтеня: «Здоровье – это драгоценность, и притом единственная, ради которой действительно стоит не жалеть времени, сил, трудов и всяких благ, но и пожертвовать ради него частицей своей жизни, поскольку жизнь без него                                                           становится нестерпимой и унизительной».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49" y="3140968"/>
            <a:ext cx="6084168" cy="2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76672"/>
            <a:ext cx="6747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Актуальность </a:t>
            </a:r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r>
              <a:rPr lang="ru-RU" sz="2800" b="1" i="1" dirty="0" smtClean="0">
                <a:solidFill>
                  <a:srgbClr val="002060"/>
                </a:solidFill>
              </a:rPr>
              <a:t>бусловлена </a:t>
            </a:r>
            <a:r>
              <a:rPr lang="ru-RU" sz="2800" b="1" i="1" dirty="0">
                <a:solidFill>
                  <a:srgbClr val="002060"/>
                </a:solidFill>
              </a:rPr>
              <a:t>низким уровнем побуждений школьников к ведению здорового образа жизни,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что снижает эффективность </a:t>
            </a:r>
            <a:r>
              <a:rPr lang="ru-RU" sz="2800" b="1" i="1" dirty="0" err="1">
                <a:solidFill>
                  <a:srgbClr val="002060"/>
                </a:solidFill>
              </a:rPr>
              <a:t>здоровьесберегающей</a:t>
            </a:r>
            <a:r>
              <a:rPr lang="ru-RU" sz="2800" b="1" i="1" dirty="0">
                <a:solidFill>
                  <a:srgbClr val="002060"/>
                </a:solidFill>
              </a:rPr>
              <a:t> среды </a:t>
            </a:r>
            <a:r>
              <a:rPr lang="ru-RU" sz="2800" b="1" i="1" dirty="0" smtClean="0">
                <a:solidFill>
                  <a:srgbClr val="002060"/>
                </a:solidFill>
              </a:rPr>
              <a:t>школы и здоровья учащихся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Макс\Desktop\Маша проэкт\images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694452"/>
            <a:ext cx="3456657" cy="22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94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404664"/>
            <a:ext cx="444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 темы проекта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6432" y="1052736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/>
              <a:t>Актуальными</a:t>
            </a:r>
            <a:r>
              <a:rPr lang="ru-RU" sz="1600" dirty="0"/>
              <a:t> вопросами современных школьников являются сохранение и укрепление собственного здоровья. Здоровый образ жизни для каждого индивидуален, в своей жизнедеятельности человек руководствуется законами общества и индивидуальными законами своего организма. Сохранение и укрепление здоровья нации во многом определяется отношением каждого индивидуума к своему здоровью. Одним из главных направлений молодежной политики в современной России обозначено формирование отношения к здоровому образу жизни как к личному и общественному приоритету, пропаганда ответственного отношения к своему здоровью. Негативные тенденции состояния здоровья населения Российской Федерации постоянно отмечаются в государственных докладах последних лет. Тревогу вызывает состояние здоровья детей, подростков и молодежи. Особенно актуальной является проблема здоровья учащихся школ. Школьники старшего возраста относятся к числу наименее социально защищенных групп населения, в то время как специфика учебного процесса и возрастные особенности предъявляют повышенные требования практически ко всем органам и системам их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052736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i="1" dirty="0"/>
              <a:t>Г</a:t>
            </a:r>
            <a:r>
              <a:rPr lang="ru-RU" sz="2000" b="1" i="1" dirty="0" smtClean="0"/>
              <a:t>лавной </a:t>
            </a:r>
            <a:r>
              <a:rPr lang="ru-RU" sz="2000" b="1" i="1" dirty="0"/>
              <a:t>целью</a:t>
            </a:r>
            <a:r>
              <a:rPr lang="ru-RU" sz="2000" dirty="0"/>
              <a:t> нашего проекта станет формирование понимания зависимости школьников от их образа жизни, пропаганда здорового образа жизни, воспитание и формирование ответственного отношения к сохранению здоровья как важнейшей ценности человека.</a:t>
            </a:r>
          </a:p>
          <a:p>
            <a:pPr indent="457200"/>
            <a:r>
              <a:rPr lang="ru-RU" sz="2000" dirty="0"/>
              <a:t>Перед собой мы ставим следующие </a:t>
            </a:r>
            <a:r>
              <a:rPr lang="ru-RU" sz="2000" b="1" i="1" dirty="0"/>
              <a:t>задачи</a:t>
            </a:r>
            <a:r>
              <a:rPr lang="ru-RU" sz="2000" b="1" i="1" dirty="0" smtClean="0"/>
              <a:t>:</a:t>
            </a:r>
            <a:endParaRPr lang="ru-RU" sz="2000" dirty="0" smtClean="0"/>
          </a:p>
          <a:p>
            <a:pPr indent="457200"/>
            <a:r>
              <a:rPr lang="ru-RU" sz="2000" dirty="0" smtClean="0"/>
              <a:t>- расширить </a:t>
            </a:r>
            <a:r>
              <a:rPr lang="ru-RU" sz="2000" dirty="0"/>
              <a:t>знания учащихся о здоровом образе жизни;</a:t>
            </a:r>
          </a:p>
          <a:p>
            <a:pPr indent="457200"/>
            <a:r>
              <a:rPr lang="ru-RU" sz="2000" dirty="0"/>
              <a:t>-сформировать умения  по здоровому образу жизни;</a:t>
            </a:r>
          </a:p>
          <a:p>
            <a:pPr indent="457200"/>
            <a:r>
              <a:rPr lang="ru-RU" sz="2000" dirty="0"/>
              <a:t>-закрепить навыки по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395081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640999"/>
              </p:ext>
            </p:extLst>
          </p:nvPr>
        </p:nvGraphicFramePr>
        <p:xfrm>
          <a:off x="1475656" y="792904"/>
          <a:ext cx="6984776" cy="5145781"/>
        </p:xfrm>
        <a:graphic>
          <a:graphicData uri="http://schemas.openxmlformats.org/drawingml/2006/table">
            <a:tbl>
              <a:tblPr/>
              <a:tblGrid>
                <a:gridCol w="2312090"/>
                <a:gridCol w="4672686"/>
              </a:tblGrid>
              <a:tr h="296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здорового образа жизни современной молодежи»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4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Территория реализации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Ризоватово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 ОУ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Ризоватовская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СШ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Краткосрочный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4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Участники проекта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1-11 классов, классные руководители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4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проекта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в сохранении и укреплении здоровья обучающихся, формирование навыков здорового образа жизни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содержание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основе идеи проекта лежит комплексный подход, сочетающий в себе организацию мероприятий для сохранения и укрепления здоровья учащихся, которые на личном примере пропагандируют здоровый образ жизни, показывая его преимущества при помощи акций, тематических выступлений, классных часов.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Ресурсы проекта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Кадровые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директора, классные руководители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Материально-финансовые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грамоты,  канцтовары, мультимедиа, интернет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5856" y="327903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99"/>
                </a:solidFill>
              </a:rPr>
              <a:t>Информационная карта проекта</a:t>
            </a:r>
            <a:endParaRPr lang="ru-RU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96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1556792"/>
            <a:ext cx="6363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Какую роль играет школа в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формировании здорового образа жизни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будущего поколения страны?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76672"/>
            <a:ext cx="43925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ходе нашего проекта мы проведем </a:t>
            </a:r>
          </a:p>
          <a:p>
            <a:pPr algn="ctr"/>
            <a:r>
              <a:rPr lang="ru-RU" dirty="0" smtClean="0"/>
              <a:t>исследования и ряд мероприятий, </a:t>
            </a:r>
          </a:p>
          <a:p>
            <a:pPr algn="ctr"/>
            <a:r>
              <a:rPr lang="ru-RU" dirty="0" smtClean="0"/>
              <a:t>чтобы ответить на вопрос: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89" y="2780928"/>
            <a:ext cx="3240420" cy="2430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853751" cy="25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9526" y="404663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Этапы проекта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84275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8A0000"/>
                </a:solidFill>
              </a:rPr>
              <a:t>Этап «Организационный»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выбор темы проекта;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остановка цели и задач;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сбор информации;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изучение методической литературы;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зучение информации в интернете;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бработка информации;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одбор тематических мероприятий;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одготовка к проекту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39"/>
            <a:ext cx="3635918" cy="2423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598855" cy="2399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45089"/>
            <a:ext cx="3347864" cy="223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1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4854" y="332656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Этапы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938337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</a:rPr>
              <a:t>2. Этап «Реализация основных мероприятий»</a:t>
            </a:r>
            <a:endParaRPr lang="ru-RU" b="1" dirty="0">
              <a:solidFill>
                <a:srgbClr val="8A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а</a:t>
            </a:r>
            <a:r>
              <a:rPr lang="ru-RU" dirty="0" smtClean="0"/>
              <a:t>нкетирование, обработка информации;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а</a:t>
            </a:r>
            <a:r>
              <a:rPr lang="ru-RU" dirty="0" smtClean="0"/>
              <a:t>кция для 1-4 классов «Здоровый образ жизни – путь к успеху»;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нтерактивный урок в 5-6 классах «Здоровым быть здоровым»;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</a:t>
            </a:r>
            <a:r>
              <a:rPr lang="ru-RU" dirty="0" smtClean="0"/>
              <a:t>неклассное мероприятие «Время быть здоровым»;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951534" cy="35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4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031432" cy="30235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3348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Результаты исследования:</a:t>
            </a:r>
            <a:endParaRPr lang="ru-RU" sz="1200" dirty="0"/>
          </a:p>
          <a:p>
            <a:r>
              <a:rPr lang="ru-RU" sz="1200" dirty="0"/>
              <a:t>После обработки анкет учащихся нами были получены следующие результаты:</a:t>
            </a:r>
          </a:p>
          <a:p>
            <a:r>
              <a:rPr lang="ru-RU" sz="1200" dirty="0"/>
              <a:t>90 % учащихся знают, что такое здоровый образ жизни</a:t>
            </a:r>
          </a:p>
          <a:p>
            <a:r>
              <a:rPr lang="ru-RU" sz="1200" dirty="0"/>
              <a:t>80 % учащихся считают, что от здорового  образа жизни зависит успех человека,  и проблемы со здоровье они обсуждают с родителями</a:t>
            </a:r>
          </a:p>
          <a:p>
            <a:r>
              <a:rPr lang="ru-RU" sz="1200" dirty="0"/>
              <a:t>100 %  учащихся ответили, что не употребляют алкоголь и сигареты</a:t>
            </a:r>
          </a:p>
          <a:p>
            <a:r>
              <a:rPr lang="ru-RU" sz="1200" dirty="0"/>
              <a:t>75 % учащихся имеют хронические заболевания</a:t>
            </a:r>
          </a:p>
          <a:p>
            <a:r>
              <a:rPr lang="ru-RU" sz="1200" dirty="0"/>
              <a:t>5 % учащихся пробовали хотя бы 1 раз в жизни сигареты</a:t>
            </a:r>
          </a:p>
          <a:p>
            <a:r>
              <a:rPr lang="ru-RU" sz="1200" dirty="0"/>
              <a:t>100 % учащимся интересно было бы узнать как заботиться о своем здоровье, и 100% учащихся считают, что человеку необходимо закаливаться и проводить время на свежем воздухе</a:t>
            </a:r>
          </a:p>
          <a:p>
            <a:r>
              <a:rPr lang="ru-RU" sz="1200" dirty="0"/>
              <a:t>100% учащихся считают, что курение отрицательно влияет на жизнь человека</a:t>
            </a:r>
          </a:p>
          <a:p>
            <a:r>
              <a:rPr lang="ru-RU" sz="1200" b="1" dirty="0"/>
              <a:t>Вывод:</a:t>
            </a:r>
            <a:r>
              <a:rPr lang="ru-RU" sz="1200" dirty="0"/>
              <a:t> в основном дети </a:t>
            </a:r>
            <a:r>
              <a:rPr lang="ru-RU" sz="1200" dirty="0" smtClean="0"/>
              <a:t>с </a:t>
            </a:r>
            <a:r>
              <a:rPr lang="ru-RU" sz="1200" dirty="0"/>
              <a:t>7 </a:t>
            </a:r>
            <a:r>
              <a:rPr lang="ru-RU" sz="1200" dirty="0" smtClean="0"/>
              <a:t>по </a:t>
            </a:r>
            <a:r>
              <a:rPr lang="ru-RU" sz="1200" dirty="0"/>
              <a:t>9 </a:t>
            </a:r>
            <a:r>
              <a:rPr lang="ru-RU" sz="1200" dirty="0" smtClean="0"/>
              <a:t>класс </a:t>
            </a:r>
            <a:r>
              <a:rPr lang="ru-RU" sz="1200" dirty="0"/>
              <a:t>заботятся о своем здоровье и стараются вести здоровый образ жизни. Но,  несмотря на это, большинство учащихся оценивают свое здоровье в большей степени </a:t>
            </a:r>
            <a:r>
              <a:rPr lang="ru-RU" sz="1200" dirty="0" smtClean="0"/>
              <a:t>плохое,  </a:t>
            </a:r>
            <a:r>
              <a:rPr lang="ru-RU" sz="1200" dirty="0"/>
              <a:t>чем хорошее. Лишь немногие оценили свое здоровье, как удовлетворительное. </a:t>
            </a:r>
          </a:p>
        </p:txBody>
      </p:sp>
    </p:spTree>
    <p:extLst>
      <p:ext uri="{BB962C8B-B14F-4D97-AF65-F5344CB8AC3E}">
        <p14:creationId xmlns:p14="http://schemas.microsoft.com/office/powerpoint/2010/main" val="168924031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1368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Comic Sans MS</vt:lpstr>
      <vt:lpstr>Wingdings</vt:lpstr>
      <vt:lpstr>Matilda</vt:lpstr>
      <vt:lpstr>Times New Roman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user10</cp:lastModifiedBy>
  <cp:revision>107</cp:revision>
  <dcterms:created xsi:type="dcterms:W3CDTF">2014-07-06T18:18:01Z</dcterms:created>
  <dcterms:modified xsi:type="dcterms:W3CDTF">2020-03-10T10:56:06Z</dcterms:modified>
</cp:coreProperties>
</file>